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0"/>
  </p:notesMasterIdLst>
  <p:handoutMasterIdLst>
    <p:handoutMasterId r:id="rId31"/>
  </p:handoutMasterIdLst>
  <p:sldIdLst>
    <p:sldId id="256" r:id="rId9"/>
    <p:sldId id="257" r:id="rId10"/>
    <p:sldId id="317" r:id="rId11"/>
    <p:sldId id="331" r:id="rId12"/>
    <p:sldId id="319" r:id="rId13"/>
    <p:sldId id="322" r:id="rId14"/>
    <p:sldId id="318" r:id="rId15"/>
    <p:sldId id="321" r:id="rId16"/>
    <p:sldId id="320" r:id="rId17"/>
    <p:sldId id="323" r:id="rId18"/>
    <p:sldId id="324" r:id="rId19"/>
    <p:sldId id="332" r:id="rId20"/>
    <p:sldId id="325" r:id="rId21"/>
    <p:sldId id="326" r:id="rId22"/>
    <p:sldId id="328" r:id="rId23"/>
    <p:sldId id="330" r:id="rId24"/>
    <p:sldId id="329" r:id="rId25"/>
    <p:sldId id="333" r:id="rId26"/>
    <p:sldId id="266" r:id="rId27"/>
    <p:sldId id="267" r:id="rId28"/>
    <p:sldId id="268" r:id="rId29"/>
  </p:sldIdLst>
  <p:sldSz cx="9144000" cy="6858000" type="screen4x3"/>
  <p:notesSz cx="6858000" cy="9144000"/>
  <p:embeddedFontLst>
    <p:embeddedFont>
      <p:font typeface="Candara" pitchFamily="34" charset="0"/>
      <p:regular r:id="rId32"/>
      <p:bold r:id="rId33"/>
      <p:italic r:id="rId34"/>
      <p:boldItalic r:id="rId35"/>
    </p:embeddedFont>
    <p:embeddedFont>
      <p:font typeface="ＭＳ Ｐゴシック" pitchFamily="34" charset="-128"/>
      <p:regular r:id="rId36"/>
    </p:embeddedFont>
    <p:embeddedFont>
      <p:font typeface="Verdana" pitchFamily="34" charset="0"/>
      <p:regular r:id="rId37"/>
      <p:bold r:id="rId38"/>
      <p:italic r:id="rId39"/>
      <p:boldItalic r:id="rId40"/>
    </p:embeddedFont>
    <p:embeddedFont>
      <p:font typeface="Calibri" pitchFamily="34" charset="0"/>
      <p:regular r:id="rId41"/>
      <p:bold r:id="rId42"/>
      <p:italic r:id="rId43"/>
      <p:boldItalic r:id="rId44"/>
    </p:embeddedFont>
    <p:embeddedFont>
      <p:font typeface="Georgia" pitchFamily="18"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2" clrIdx="0">
    <p:extLst>
      <p:ext uri="{19B8F6BF-5375-455C-9EA6-DF929625EA0E}">
        <p15:presenceInfo xmlns:p15="http://schemas.microsoft.com/office/powerpoint/2012/main" xmlns="" userId="S-1-5-21-1531082355-734649621-3782574898-2293609" providerId="AD"/>
      </p:ext>
    </p:extLst>
  </p:cmAuthor>
  <p:cmAuthor id="2" name="Acharya, Tanmaya" initials="AT" lastIdx="2"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2238" autoAdjust="0"/>
  </p:normalViewPr>
  <p:slideViewPr>
    <p:cSldViewPr snapToGrid="0" showGuides="1">
      <p:cViewPr>
        <p:scale>
          <a:sx n="66" d="100"/>
          <a:sy n="66" d="100"/>
        </p:scale>
        <p:origin x="-1482" y="-6"/>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75" d="100"/>
          <a:sy n="75" d="100"/>
        </p:scale>
        <p:origin x="1402" y="-466"/>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5.fntdata"/><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                                                     AWS Compute Service</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dirty="0"/>
              <a:t>First Create an Account in AWS .</a:t>
            </a:r>
          </a:p>
          <a:p>
            <a:r>
              <a:rPr lang="en-US" dirty="0"/>
              <a:t>Click On Services and choose</a:t>
            </a:r>
            <a:r>
              <a:rPr lang="en-US" baseline="0" dirty="0"/>
              <a:t> EC2 options</a:t>
            </a:r>
            <a:endParaRPr lang="en-US" dirty="0"/>
          </a:p>
        </p:txBody>
      </p:sp>
    </p:spTree>
    <p:extLst>
      <p:ext uri="{BB962C8B-B14F-4D97-AF65-F5344CB8AC3E}">
        <p14:creationId xmlns:p14="http://schemas.microsoft.com/office/powerpoint/2010/main" val="18582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dirty="0"/>
              <a:t>Click on EC2</a:t>
            </a:r>
            <a:r>
              <a:rPr lang="en-US" baseline="0" dirty="0"/>
              <a:t> Dashboard</a:t>
            </a:r>
          </a:p>
          <a:p>
            <a:r>
              <a:rPr lang="en-US" baseline="0" dirty="0"/>
              <a:t>Click on Launch Instances</a:t>
            </a:r>
            <a:endParaRPr lang="en-US" dirty="0"/>
          </a:p>
        </p:txBody>
      </p:sp>
    </p:spTree>
    <p:extLst>
      <p:ext uri="{BB962C8B-B14F-4D97-AF65-F5344CB8AC3E}">
        <p14:creationId xmlns:p14="http://schemas.microsoft.com/office/powerpoint/2010/main" val="3273932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866557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1" i="0" u="none" strike="noStrike" kern="1200" baseline="0" dirty="0">
                <a:solidFill>
                  <a:schemeClr val="tx1"/>
                </a:solidFill>
                <a:latin typeface="Arial" panose="020B0604020202020204" pitchFamily="34" charset="0"/>
                <a:ea typeface="+mn-ea"/>
                <a:cs typeface="Arial" pitchFamily="34" charset="0"/>
              </a:rPr>
              <a:t>Auto Scaling </a:t>
            </a:r>
            <a:endParaRPr lang="en-US" sz="1000" b="0" i="0" u="none" strike="noStrike" kern="1200" baseline="0" dirty="0">
              <a:solidFill>
                <a:schemeClr val="tx1"/>
              </a:solidFill>
              <a:latin typeface="Arial" panose="020B0604020202020204" pitchFamily="34" charset="0"/>
              <a:ea typeface="+mn-ea"/>
              <a:cs typeface="Arial" pitchFamily="34" charset="0"/>
            </a:endParaRPr>
          </a:p>
          <a:p>
            <a:pPr>
              <a:buFont typeface="Wingdings" panose="05000000000000000000" pitchFamily="2" charset="2"/>
              <a:buChar char="§"/>
            </a:pPr>
            <a:r>
              <a:rPr lang="en-US" sz="1000" dirty="0" smtClean="0"/>
              <a:t>With Auto Scaling, one can ensure that the number of Amazon EC2 instances are using increases seamlessly during demand spikes to maintain performance, and decreases automatically during demand lulls to minimize costs. </a:t>
            </a:r>
          </a:p>
          <a:p>
            <a:pPr marL="0" indent="0">
              <a:buNone/>
            </a:pPr>
            <a:endParaRPr lang="en-US" altLang="en-US" sz="1000" dirty="0" smtClean="0"/>
          </a:p>
          <a:p>
            <a:pPr>
              <a:buFont typeface="Wingdings" panose="05000000000000000000" pitchFamily="2" charset="2"/>
              <a:buChar char="§"/>
            </a:pPr>
            <a:r>
              <a:rPr lang="en-US" sz="1000" dirty="0" smtClean="0"/>
              <a:t>Auto Scaling is particularly well suited for applications which experience hourly, daily, or weekly variability in usage.</a:t>
            </a:r>
          </a:p>
          <a:p>
            <a:pPr marL="0" indent="0">
              <a:buNone/>
            </a:pPr>
            <a:endParaRPr lang="en-US" sz="1000" dirty="0" smtClean="0"/>
          </a:p>
          <a:p>
            <a:pPr>
              <a:buFont typeface="Wingdings" panose="05000000000000000000" pitchFamily="2" charset="2"/>
              <a:buChar char="§"/>
            </a:pPr>
            <a:r>
              <a:rPr lang="en-US" sz="1000" dirty="0" smtClean="0"/>
              <a:t>Auto Scaling is particularly well suited for applications</a:t>
            </a:r>
          </a:p>
          <a:p>
            <a:pPr marL="0" indent="0">
              <a:buNone/>
            </a:pPr>
            <a:r>
              <a:rPr lang="en-US" sz="1000" dirty="0" smtClean="0"/>
              <a:t>   that experience hourly, daily, or weekly variability in</a:t>
            </a:r>
          </a:p>
          <a:p>
            <a:pPr marL="0" indent="0">
              <a:buNone/>
            </a:pPr>
            <a:r>
              <a:rPr lang="en-US" sz="1000" dirty="0" smtClean="0"/>
              <a:t>   usage</a:t>
            </a:r>
            <a:r>
              <a:rPr lang="en-US" sz="1000" dirty="0" smtClean="0">
                <a:solidFill>
                  <a:schemeClr val="tx1"/>
                </a:solidFill>
                <a:latin typeface="Arial" panose="020B0604020202020204" pitchFamily="34" charset="0"/>
                <a:cs typeface="Arial" pitchFamily="34" charset="0"/>
              </a:rPr>
              <a:t>. </a:t>
            </a:r>
            <a:endParaRPr lang="en-US" altLang="en-US" sz="1000" dirty="0"/>
          </a:p>
        </p:txBody>
      </p:sp>
    </p:spTree>
    <p:extLst>
      <p:ext uri="{BB962C8B-B14F-4D97-AF65-F5344CB8AC3E}">
        <p14:creationId xmlns:p14="http://schemas.microsoft.com/office/powerpoint/2010/main" val="1158489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1" i="0" u="none" strike="noStrike" kern="1200" baseline="0" dirty="0">
                <a:solidFill>
                  <a:schemeClr val="tx1"/>
                </a:solidFill>
                <a:latin typeface="Arial" panose="020B0604020202020204" pitchFamily="34" charset="0"/>
                <a:ea typeface="+mn-ea"/>
                <a:cs typeface="Arial" pitchFamily="34" charset="0"/>
              </a:rPr>
              <a:t>Elastic Load Balancing </a:t>
            </a:r>
            <a:endParaRPr lang="en-US" sz="1000" b="0" i="0" u="none" strike="noStrike" kern="1200" baseline="0" dirty="0">
              <a:solidFill>
                <a:schemeClr val="tx1"/>
              </a:solidFill>
              <a:latin typeface="Arial" panose="020B0604020202020204" pitchFamily="34" charset="0"/>
              <a:ea typeface="+mn-ea"/>
              <a:cs typeface="Arial" pitchFamily="34" charset="0"/>
            </a:endParaRPr>
          </a:p>
          <a:p>
            <a:pPr>
              <a:buFont typeface="Wingdings" panose="05000000000000000000" pitchFamily="2" charset="2"/>
              <a:buChar char="§"/>
            </a:pPr>
            <a:r>
              <a:rPr lang="en-US" sz="1000" dirty="0" smtClean="0"/>
              <a:t>It enables you to achieve even greater fault tolerance in our applications, seamlessly providing the amount of load balancing capacity needed in response to incoming application traffic</a:t>
            </a:r>
            <a:r>
              <a:rPr lang="en-US" sz="1000" dirty="0" smtClean="0">
                <a:solidFill>
                  <a:schemeClr val="tx1"/>
                </a:solidFill>
                <a:latin typeface="Arial" panose="020B0604020202020204" pitchFamily="34" charset="0"/>
                <a:cs typeface="Arial" pitchFamily="34" charset="0"/>
              </a:rPr>
              <a:t>. </a:t>
            </a:r>
          </a:p>
          <a:p>
            <a:pPr marL="0" indent="0">
              <a:buNone/>
            </a:pPr>
            <a:endParaRPr lang="en-US" altLang="en-US" sz="1000" dirty="0" smtClean="0"/>
          </a:p>
          <a:p>
            <a:pPr>
              <a:buFont typeface="Wingdings" panose="05000000000000000000" pitchFamily="2" charset="2"/>
              <a:buChar char="§"/>
            </a:pPr>
            <a:r>
              <a:rPr lang="en-US" sz="1000" dirty="0" smtClean="0"/>
              <a:t>It detects unhealthy instances and automatically reroutes traffic to healthy instances until the unhealthy instances have been restored.</a:t>
            </a:r>
          </a:p>
          <a:p>
            <a:pPr marL="0" indent="0">
              <a:buNone/>
            </a:pPr>
            <a:endParaRPr lang="en-US" altLang="en-US" sz="1000" dirty="0" smtClean="0"/>
          </a:p>
          <a:p>
            <a:pPr>
              <a:buFont typeface="Wingdings" panose="05000000000000000000" pitchFamily="2" charset="2"/>
              <a:buChar char="§"/>
            </a:pPr>
            <a:r>
              <a:rPr lang="en-US" sz="1000" dirty="0" smtClean="0"/>
              <a:t>Customers can enable Elastic Load Balancing within a </a:t>
            </a:r>
          </a:p>
          <a:p>
            <a:pPr marL="0" indent="0">
              <a:buNone/>
            </a:pPr>
            <a:r>
              <a:rPr lang="en-US" sz="1000" dirty="0" smtClean="0"/>
              <a:t>   single Availability Zone or across multiple zones </a:t>
            </a:r>
          </a:p>
          <a:p>
            <a:pPr marL="0" indent="0">
              <a:buNone/>
            </a:pPr>
            <a:r>
              <a:rPr lang="en-US" sz="1000" dirty="0" smtClean="0"/>
              <a:t>   for even more consistent application performance.</a:t>
            </a:r>
            <a:endParaRPr lang="en-US" altLang="en-US" sz="1000" dirty="0"/>
          </a:p>
        </p:txBody>
      </p:sp>
    </p:spTree>
    <p:extLst>
      <p:ext uri="{BB962C8B-B14F-4D97-AF65-F5344CB8AC3E}">
        <p14:creationId xmlns:p14="http://schemas.microsoft.com/office/powerpoint/2010/main" val="295091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80567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477323"/>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Amazon EC2</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t>Auto Scaling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t>Elastic Load Balancing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4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Amazon EC2</a:t>
            </a:r>
          </a:p>
          <a:p>
            <a:pPr lvl="1"/>
            <a:r>
              <a:rPr lang="en-US" dirty="0" smtClean="0"/>
              <a:t>Auto Scaling</a:t>
            </a:r>
          </a:p>
          <a:p>
            <a:pPr lvl="1"/>
            <a:r>
              <a:rPr lang="en-US" dirty="0" smtClean="0"/>
              <a:t>Elastic Load balancing</a:t>
            </a: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rial" panose="020B0604020202020204" pitchFamily="34" charset="0"/>
                <a:ea typeface="+mn-ea"/>
                <a:cs typeface="Arial" pitchFamily="34" charset="0"/>
              </a:rPr>
              <a:t>AWS is a comprehensive cloud services platform that offers compute power, storage, content delivery, and other functionality that organizations can use to deploy applications and services cost-effectively—with flexibility, scalability, and reliability. AWS self-service means that you can proactively address your internal plans and react to external demands when you choose </a:t>
            </a:r>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rial" panose="020B0604020202020204" pitchFamily="34" charset="0"/>
                <a:ea typeface="+mn-ea"/>
                <a:cs typeface="Arial" pitchFamily="34" charset="0"/>
              </a:rPr>
              <a:t>(Amazon EC2) is a web service that provides resizable compute capacity in the cloud. It is designed to make web-scale computing easier for developers and system administrators. </a:t>
            </a:r>
          </a:p>
          <a:p>
            <a:r>
              <a:rPr lang="en-US" sz="1000" b="0" i="0" u="none" strike="noStrike" kern="1200" baseline="0" dirty="0">
                <a:solidFill>
                  <a:schemeClr val="tx1"/>
                </a:solidFill>
                <a:latin typeface="Arial" panose="020B0604020202020204" pitchFamily="34" charset="0"/>
                <a:ea typeface="+mn-ea"/>
                <a:cs typeface="Arial" pitchFamily="34" charset="0"/>
              </a:rPr>
              <a:t>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Amazon EC2 changes the economics of computing by allowing you to pay only for capacity that you actually use. Amazon EC2 provides developers and system administrators the tools to build failure resilient applications and isolate themselves from common failure scenarios. </a:t>
            </a:r>
            <a:endParaRPr lang="en-US" dirty="0"/>
          </a:p>
        </p:txBody>
      </p:sp>
    </p:spTree>
    <p:extLst>
      <p:ext uri="{BB962C8B-B14F-4D97-AF65-F5344CB8AC3E}">
        <p14:creationId xmlns:p14="http://schemas.microsoft.com/office/powerpoint/2010/main" val="230736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rial" panose="020B0604020202020204" pitchFamily="34" charset="0"/>
                <a:ea typeface="+mn-ea"/>
                <a:cs typeface="Arial" pitchFamily="34" charset="0"/>
              </a:rPr>
              <a:t>(Amazon EC2) is a web service that provides resizable compute capacity in the cloud. It is designed to make web-scale computing easier for developers and system administrators. </a:t>
            </a:r>
          </a:p>
          <a:p>
            <a:r>
              <a:rPr lang="en-US" sz="1000" b="0" i="0" u="none" strike="noStrike" kern="1200" baseline="0" dirty="0">
                <a:solidFill>
                  <a:schemeClr val="tx1"/>
                </a:solidFill>
                <a:latin typeface="Arial" panose="020B0604020202020204" pitchFamily="34" charset="0"/>
                <a:ea typeface="+mn-ea"/>
                <a:cs typeface="Arial" pitchFamily="34" charset="0"/>
              </a:rPr>
              <a:t>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Amazon EC2 changes the economics of computing by allowing you to pay only for capacity that you actually use. Amazon EC2 provides developers and system administrators the tools to build failure resilient applications and isolate themselves from common failure scenarios. </a:t>
            </a:r>
            <a:endParaRPr lang="en-US" dirty="0"/>
          </a:p>
        </p:txBody>
      </p:sp>
    </p:spTree>
    <p:extLst>
      <p:ext uri="{BB962C8B-B14F-4D97-AF65-F5344CB8AC3E}">
        <p14:creationId xmlns:p14="http://schemas.microsoft.com/office/powerpoint/2010/main" val="1107835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rial" panose="020B0604020202020204" pitchFamily="34" charset="0"/>
                <a:ea typeface="+mn-ea"/>
                <a:cs typeface="Arial" pitchFamily="34" charset="0"/>
              </a:rPr>
              <a:t>(Amazon EC2) is a web service that provides resizable compute capacity in the cloud. It is designed to make web-scale computing easier for developers and system administrators. </a:t>
            </a:r>
            <a:r>
              <a:rPr lang="en-US" sz="1000" b="1" i="0" u="none" strike="noStrike" kern="1200" baseline="0" dirty="0">
                <a:solidFill>
                  <a:schemeClr val="tx1"/>
                </a:solidFill>
                <a:latin typeface="Arial" panose="020B0604020202020204" pitchFamily="34" charset="0"/>
                <a:ea typeface="+mn-ea"/>
                <a:cs typeface="Arial" pitchFamily="34" charset="0"/>
              </a:rPr>
              <a:t>Overview of Amazon Web Services </a:t>
            </a:r>
            <a:r>
              <a:rPr lang="en-US" sz="1000" b="0" i="0" u="none" strike="noStrike" kern="1200" baseline="0" dirty="0">
                <a:solidFill>
                  <a:schemeClr val="tx1"/>
                </a:solidFill>
                <a:latin typeface="Arial" panose="020B0604020202020204" pitchFamily="34" charset="0"/>
                <a:ea typeface="+mn-ea"/>
                <a:cs typeface="Arial" pitchFamily="34" charset="0"/>
              </a:rPr>
              <a:t>March 2013 </a:t>
            </a:r>
          </a:p>
          <a:p>
            <a:r>
              <a:rPr lang="en-US" sz="1000" b="1" i="0" u="none" strike="noStrike" kern="1200" baseline="0" dirty="0">
                <a:solidFill>
                  <a:schemeClr val="tx1"/>
                </a:solidFill>
                <a:latin typeface="Arial" panose="020B0604020202020204" pitchFamily="34" charset="0"/>
                <a:ea typeface="+mn-ea"/>
                <a:cs typeface="Arial" pitchFamily="34" charset="0"/>
              </a:rPr>
              <a:t>Page 11 of 22 </a:t>
            </a:r>
            <a:endParaRPr lang="en-US" sz="1000" b="0" i="0" u="none" strike="noStrike" kern="1200" baseline="0" dirty="0">
              <a:solidFill>
                <a:schemeClr val="tx1"/>
              </a:solidFill>
              <a:latin typeface="Arial" panose="020B0604020202020204" pitchFamily="34" charset="0"/>
              <a:ea typeface="+mn-ea"/>
              <a:cs typeface="Arial" pitchFamily="34" charset="0"/>
            </a:endParaRPr>
          </a:p>
          <a:p>
            <a:endParaRPr lang="en-US" sz="1000" b="0" i="0" u="none" strike="noStrike" kern="1200" baseline="0" dirty="0">
              <a:solidFill>
                <a:schemeClr val="tx1"/>
              </a:solidFill>
              <a:latin typeface="Arial" panose="020B0604020202020204" pitchFamily="34" charset="0"/>
              <a:ea typeface="+mn-ea"/>
              <a:cs typeface="Arial" pitchFamily="34" charset="0"/>
            </a:endParaRPr>
          </a:p>
          <a:p>
            <a:r>
              <a:rPr lang="en-US" sz="1000" b="0" i="0" u="none" strike="noStrike" kern="1200" baseline="0" dirty="0">
                <a:solidFill>
                  <a:schemeClr val="tx1"/>
                </a:solidFill>
                <a:latin typeface="Arial" panose="020B0604020202020204" pitchFamily="34" charset="0"/>
                <a:ea typeface="+mn-ea"/>
                <a:cs typeface="Arial" pitchFamily="34" charset="0"/>
              </a:rPr>
              <a:t>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Amazon EC2 changes the economics of computing by allowing you to pay only for capacity that you actually use. Amazon EC2 provides developers and system administrators the tools to build failure resilient applications and isolate themselves from common failure scenarios. </a:t>
            </a:r>
            <a:endParaRPr lang="en-US" dirty="0"/>
          </a:p>
        </p:txBody>
      </p:sp>
    </p:spTree>
    <p:extLst>
      <p:ext uri="{BB962C8B-B14F-4D97-AF65-F5344CB8AC3E}">
        <p14:creationId xmlns:p14="http://schemas.microsoft.com/office/powerpoint/2010/main" val="314141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u="none" strike="noStrike" kern="1200" baseline="0" dirty="0">
                <a:solidFill>
                  <a:schemeClr val="tx1"/>
                </a:solidFill>
                <a:latin typeface="Arial" panose="020B0604020202020204" pitchFamily="34" charset="0"/>
                <a:ea typeface="+mn-ea"/>
                <a:cs typeface="Arial" pitchFamily="34" charset="0"/>
              </a:rPr>
              <a:t>(Amazon EC2) is a web service that provides resizable compute capacity in the cloud. It is designed to make web-scale computing easier for developers and system administrators. </a:t>
            </a:r>
            <a:r>
              <a:rPr lang="en-US" sz="1000" b="1" i="0" u="none" strike="noStrike" kern="1200" baseline="0" dirty="0">
                <a:solidFill>
                  <a:schemeClr val="tx1"/>
                </a:solidFill>
                <a:latin typeface="Arial" panose="020B0604020202020204" pitchFamily="34" charset="0"/>
                <a:ea typeface="+mn-ea"/>
                <a:cs typeface="Arial" pitchFamily="34" charset="0"/>
              </a:rPr>
              <a:t>Overview of Amazon Web Services </a:t>
            </a:r>
            <a:r>
              <a:rPr lang="en-US" sz="1000" b="0" i="0" u="none" strike="noStrike" kern="1200" baseline="0" dirty="0">
                <a:solidFill>
                  <a:schemeClr val="tx1"/>
                </a:solidFill>
                <a:latin typeface="Arial" panose="020B0604020202020204" pitchFamily="34" charset="0"/>
                <a:ea typeface="+mn-ea"/>
                <a:cs typeface="Arial" pitchFamily="34" charset="0"/>
              </a:rPr>
              <a:t>March 2013 </a:t>
            </a:r>
          </a:p>
          <a:p>
            <a:r>
              <a:rPr lang="en-US" sz="1000" b="1" i="0" u="none" strike="noStrike" kern="1200" baseline="0" dirty="0">
                <a:solidFill>
                  <a:schemeClr val="tx1"/>
                </a:solidFill>
                <a:latin typeface="Arial" panose="020B0604020202020204" pitchFamily="34" charset="0"/>
                <a:ea typeface="+mn-ea"/>
                <a:cs typeface="Arial" pitchFamily="34" charset="0"/>
              </a:rPr>
              <a:t>Page 11 of 22 </a:t>
            </a:r>
            <a:endParaRPr lang="en-US" sz="1000" b="0" i="0" u="none" strike="noStrike" kern="1200" baseline="0" dirty="0">
              <a:solidFill>
                <a:schemeClr val="tx1"/>
              </a:solidFill>
              <a:latin typeface="Arial" panose="020B0604020202020204" pitchFamily="34" charset="0"/>
              <a:ea typeface="+mn-ea"/>
              <a:cs typeface="Arial" pitchFamily="34" charset="0"/>
            </a:endParaRPr>
          </a:p>
          <a:p>
            <a:endParaRPr lang="en-US" sz="1000" b="0" i="0" u="none" strike="noStrike" kern="1200" baseline="0" dirty="0">
              <a:solidFill>
                <a:schemeClr val="tx1"/>
              </a:solidFill>
              <a:latin typeface="Arial" panose="020B0604020202020204" pitchFamily="34" charset="0"/>
              <a:ea typeface="+mn-ea"/>
              <a:cs typeface="Arial" pitchFamily="34" charset="0"/>
            </a:endParaRPr>
          </a:p>
          <a:p>
            <a:r>
              <a:rPr lang="en-US" sz="1000" b="0" i="0" u="none" strike="noStrike" kern="1200" baseline="0" dirty="0">
                <a:solidFill>
                  <a:schemeClr val="tx1"/>
                </a:solidFill>
                <a:latin typeface="Arial" panose="020B0604020202020204" pitchFamily="34" charset="0"/>
                <a:ea typeface="+mn-ea"/>
                <a:cs typeface="Arial" pitchFamily="34" charset="0"/>
              </a:rPr>
              <a:t>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Amazon EC2 changes the economics of computing by allowing you to pay only for capacity that you actually use. Amazon EC2 provides developers and system administrators the tools to build failure resilient applications and isolate themselves from common failure scenarios. </a:t>
            </a:r>
            <a:endParaRPr lang="en-US" dirty="0"/>
          </a:p>
        </p:txBody>
      </p:sp>
    </p:spTree>
    <p:extLst>
      <p:ext uri="{BB962C8B-B14F-4D97-AF65-F5344CB8AC3E}">
        <p14:creationId xmlns:p14="http://schemas.microsoft.com/office/powerpoint/2010/main" val="151919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kern="1200" dirty="0">
                <a:solidFill>
                  <a:schemeClr val="tx1"/>
                </a:solidFill>
                <a:effectLst/>
                <a:latin typeface="Arial" panose="020B0604020202020204" pitchFamily="34" charset="0"/>
                <a:ea typeface="+mn-ea"/>
                <a:cs typeface="Arial" pitchFamily="34" charset="0"/>
              </a:rPr>
              <a:t>D- Density and 2 – for generation</a:t>
            </a:r>
          </a:p>
          <a:p>
            <a:r>
              <a:rPr lang="en-US" sz="1000" kern="1200" dirty="0">
                <a:solidFill>
                  <a:schemeClr val="tx1"/>
                </a:solidFill>
                <a:effectLst/>
                <a:latin typeface="Arial" panose="020B0604020202020204" pitchFamily="34" charset="0"/>
                <a:ea typeface="+mn-ea"/>
                <a:cs typeface="Arial" pitchFamily="34" charset="0"/>
              </a:rPr>
              <a:t>How to remember tips:</a:t>
            </a:r>
          </a:p>
          <a:p>
            <a:r>
              <a:rPr lang="en-US" sz="1000" kern="1200" dirty="0">
                <a:solidFill>
                  <a:schemeClr val="tx1"/>
                </a:solidFill>
                <a:effectLst/>
                <a:latin typeface="Arial" panose="020B0604020202020204" pitchFamily="34" charset="0"/>
                <a:ea typeface="+mn-ea"/>
                <a:cs typeface="Arial" pitchFamily="34" charset="0"/>
              </a:rPr>
              <a:t>R for ram means memory optimized</a:t>
            </a:r>
          </a:p>
          <a:p>
            <a:r>
              <a:rPr lang="en-US" sz="1000" kern="1200" dirty="0">
                <a:solidFill>
                  <a:schemeClr val="tx1"/>
                </a:solidFill>
                <a:effectLst/>
                <a:latin typeface="Arial" panose="020B0604020202020204" pitchFamily="34" charset="0"/>
                <a:ea typeface="+mn-ea"/>
                <a:cs typeface="Arial" pitchFamily="34" charset="0"/>
              </a:rPr>
              <a:t>M for general purpose use for Application server. When we deploy the app server but we don’t know what this App server will do , then M4 is the main choice.</a:t>
            </a:r>
          </a:p>
          <a:p>
            <a:r>
              <a:rPr lang="en-US" sz="1000" kern="1200" dirty="0">
                <a:solidFill>
                  <a:schemeClr val="tx1"/>
                </a:solidFill>
                <a:effectLst/>
                <a:latin typeface="Arial" panose="020B0604020202020204" pitchFamily="34" charset="0"/>
                <a:ea typeface="+mn-ea"/>
                <a:cs typeface="Arial" pitchFamily="34" charset="0"/>
              </a:rPr>
              <a:t>C for computer means compute optimized</a:t>
            </a:r>
          </a:p>
          <a:p>
            <a:r>
              <a:rPr lang="en-US" sz="1000" kern="1200" dirty="0">
                <a:solidFill>
                  <a:schemeClr val="tx1"/>
                </a:solidFill>
                <a:effectLst/>
                <a:latin typeface="Arial" panose="020B0604020202020204" pitchFamily="34" charset="0"/>
                <a:ea typeface="+mn-ea"/>
                <a:cs typeface="Arial" pitchFamily="34" charset="0"/>
              </a:rPr>
              <a:t>G for graphics intensive used for video encoding/streaming</a:t>
            </a:r>
          </a:p>
          <a:p>
            <a:r>
              <a:rPr lang="en-US" sz="1000" kern="1200" dirty="0">
                <a:solidFill>
                  <a:schemeClr val="tx1"/>
                </a:solidFill>
                <a:effectLst/>
                <a:latin typeface="Arial" panose="020B0604020202020204" pitchFamily="34" charset="0"/>
                <a:ea typeface="+mn-ea"/>
                <a:cs typeface="Arial" pitchFamily="34" charset="0"/>
              </a:rPr>
              <a:t>I for increase storage (IOPS), i.e. high speed storage used (NoSQL db. ,data warehousing etc. )</a:t>
            </a:r>
          </a:p>
          <a:p>
            <a:r>
              <a:rPr lang="en-US" sz="1000" kern="1200" dirty="0">
                <a:solidFill>
                  <a:schemeClr val="tx1"/>
                </a:solidFill>
                <a:effectLst/>
                <a:latin typeface="Arial" panose="020B0604020202020204" pitchFamily="34" charset="0"/>
                <a:ea typeface="+mn-ea"/>
                <a:cs typeface="Arial" pitchFamily="34" charset="0"/>
              </a:rPr>
              <a:t>F – field programming gateway (brand new )Hardware acceleration of code. You can choose hardware.</a:t>
            </a:r>
          </a:p>
          <a:p>
            <a:r>
              <a:rPr lang="en-US" sz="1000" kern="1200" dirty="0">
                <a:solidFill>
                  <a:schemeClr val="tx1"/>
                </a:solidFill>
                <a:effectLst/>
                <a:latin typeface="Arial" panose="020B0604020202020204" pitchFamily="34" charset="0"/>
                <a:ea typeface="+mn-ea"/>
                <a:cs typeface="Arial" pitchFamily="34" charset="0"/>
              </a:rPr>
              <a:t>T2 is lowest cost used web servers , small DB</a:t>
            </a:r>
          </a:p>
          <a:p>
            <a:r>
              <a:rPr lang="en-US" sz="1000" kern="1200" dirty="0">
                <a:solidFill>
                  <a:schemeClr val="tx1"/>
                </a:solidFill>
                <a:effectLst/>
                <a:latin typeface="Arial" panose="020B0604020202020204" pitchFamily="34" charset="0"/>
                <a:ea typeface="+mn-ea"/>
                <a:cs typeface="Arial" pitchFamily="34" charset="0"/>
              </a:rPr>
              <a:t>P2 – graphics/ general purpose CPU, used for Bit coin mining , machine learning etc.</a:t>
            </a:r>
          </a:p>
          <a:p>
            <a:r>
              <a:rPr lang="en-US" sz="1000" kern="1200" dirty="0">
                <a:solidFill>
                  <a:schemeClr val="tx1"/>
                </a:solidFill>
                <a:effectLst/>
                <a:latin typeface="Arial" panose="020B0604020202020204" pitchFamily="34" charset="0"/>
                <a:ea typeface="+mn-ea"/>
                <a:cs typeface="Arial" pitchFamily="34" charset="0"/>
              </a:rPr>
              <a:t>X1 for extra large – extreme memory optimization (SAP , hana etc.)</a:t>
            </a:r>
          </a:p>
          <a:p>
            <a:endParaRPr lang="en-US" dirty="0"/>
          </a:p>
        </p:txBody>
      </p:sp>
    </p:spTree>
    <p:extLst>
      <p:ext uri="{BB962C8B-B14F-4D97-AF65-F5344CB8AC3E}">
        <p14:creationId xmlns:p14="http://schemas.microsoft.com/office/powerpoint/2010/main" val="212811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dirty="0"/>
              <a:t>Click on EC2</a:t>
            </a:r>
            <a:r>
              <a:rPr lang="en-US" baseline="0" dirty="0"/>
              <a:t> Dashboard</a:t>
            </a:r>
          </a:p>
          <a:p>
            <a:r>
              <a:rPr lang="en-US" baseline="0" dirty="0"/>
              <a:t>Click on Launch Instances</a:t>
            </a:r>
            <a:endParaRPr lang="en-US" dirty="0"/>
          </a:p>
        </p:txBody>
      </p:sp>
    </p:spTree>
    <p:extLst>
      <p:ext uri="{BB962C8B-B14F-4D97-AF65-F5344CB8AC3E}">
        <p14:creationId xmlns:p14="http://schemas.microsoft.com/office/powerpoint/2010/main" val="126521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6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1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3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6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8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1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9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4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278743"/>
            <a:ext cx="3725949" cy="1510943"/>
          </a:xfrm>
        </p:spPr>
        <p:txBody>
          <a:bodyPr>
            <a:normAutofit/>
          </a:bodyPr>
          <a:lstStyle/>
          <a:p>
            <a:r>
              <a:rPr lang="en-US" sz="4400" dirty="0">
                <a:latin typeface="Candara" pitchFamily="34" charset="0"/>
              </a:rPr>
              <a:t>AWS Compute services</a:t>
            </a:r>
            <a:br>
              <a:rPr lang="en-US" sz="4400" dirty="0">
                <a:latin typeface="Candara" pitchFamily="34" charset="0"/>
              </a:rPr>
            </a:br>
            <a:r>
              <a:rPr lang="en-US" sz="4000" dirty="0"/>
              <a:t> </a:t>
            </a:r>
            <a:endParaRPr lang="en-US" b="0" dirty="0">
              <a:solidFill>
                <a:srgbClr val="000000"/>
              </a:solidFill>
              <a:ea typeface="ＭＳ Ｐゴシック" pitchFamily="34" charset="-128"/>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ＭＳ Ｐゴシック" pitchFamily="34" charset="-128"/>
                <a:cs typeface="+mj-cs"/>
              </a:rPr>
              <a:t>Lesson 03: </a:t>
            </a:r>
            <a:r>
              <a:rPr lang="en-US" sz="2000" dirty="0">
                <a:latin typeface="Candara" pitchFamily="34" charset="0"/>
              </a:rPr>
              <a:t>AWS Compute services </a:t>
            </a:r>
          </a:p>
          <a:p>
            <a:endParaRPr lang="en-US" sz="2400" dirty="0">
              <a:solidFill>
                <a:srgbClr val="000000"/>
              </a:solidFill>
              <a:latin typeface="+mj-lt"/>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2" y="5386746"/>
            <a:ext cx="3404110"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914400" y="278039"/>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 – OPTIONS </a:t>
            </a:r>
          </a:p>
        </p:txBody>
      </p:sp>
      <p:sp>
        <p:nvSpPr>
          <p:cNvPr id="45059" name="Content Placeholder 2"/>
          <p:cNvSpPr>
            <a:spLocks noGrp="1"/>
          </p:cNvSpPr>
          <p:nvPr>
            <p:ph idx="4294967295"/>
          </p:nvPr>
        </p:nvSpPr>
        <p:spPr>
          <a:xfrm>
            <a:off x="624114" y="1269320"/>
            <a:ext cx="7597775" cy="4178300"/>
          </a:xfrm>
        </p:spPr>
        <p:txBody>
          <a:bodyPr/>
          <a:lstStyle/>
          <a:p>
            <a:pPr>
              <a:buFont typeface="Wingdings" panose="05000000000000000000" pitchFamily="2" charset="2"/>
              <a:buChar char="§"/>
            </a:pPr>
            <a:r>
              <a:rPr lang="en-US" altLang="en-US" dirty="0"/>
              <a:t>On Demand :-</a:t>
            </a:r>
          </a:p>
          <a:p>
            <a:pPr lvl="1"/>
            <a:r>
              <a:rPr lang="en-US" altLang="en-US" dirty="0"/>
              <a:t>It allows to pay a fixed rate per hours or seconds</a:t>
            </a:r>
          </a:p>
          <a:p>
            <a:pPr marL="0" indent="0">
              <a:buNone/>
            </a:pPr>
            <a:endParaRPr altLang="en-US" sz="1846" dirty="0"/>
          </a:p>
          <a:p>
            <a:pPr>
              <a:buFont typeface="Wingdings" panose="05000000000000000000" pitchFamily="2" charset="2"/>
              <a:buChar char="§"/>
            </a:pPr>
            <a:r>
              <a:rPr lang="en-US" altLang="en-US" dirty="0"/>
              <a:t>Reserved</a:t>
            </a:r>
            <a:r>
              <a:rPr lang="en-US" altLang="en-US" dirty="0" smtClean="0"/>
              <a:t>:-</a:t>
            </a:r>
          </a:p>
          <a:p>
            <a:endParaRPr lang="en-US" altLang="en-US" sz="1846" dirty="0"/>
          </a:p>
          <a:p>
            <a:pPr lvl="1"/>
            <a:r>
              <a:rPr lang="en-US" altLang="en-US" dirty="0"/>
              <a:t>It provides a capacity reservations for 1 Year or 3 Years terms.</a:t>
            </a:r>
          </a:p>
          <a:p>
            <a:pPr>
              <a:buFont typeface="Wingdings" panose="05000000000000000000" pitchFamily="2" charset="2"/>
              <a:buChar char="§"/>
            </a:pPr>
            <a:endParaRPr altLang="en-US" sz="1846" dirty="0"/>
          </a:p>
          <a:p>
            <a:pPr>
              <a:buFont typeface="Wingdings" panose="05000000000000000000" pitchFamily="2" charset="2"/>
              <a:buChar char="§"/>
            </a:pPr>
            <a:r>
              <a:rPr lang="en-US" altLang="en-US" dirty="0"/>
              <a:t>SPOT :--</a:t>
            </a:r>
            <a:endParaRPr lang="en-US" altLang="en-US" sz="1600" dirty="0"/>
          </a:p>
          <a:p>
            <a:pPr lvl="1"/>
            <a:r>
              <a:rPr lang="en-US" altLang="en-US" dirty="0"/>
              <a:t>It allows for bidding , whatever price you want as per capacity</a:t>
            </a:r>
          </a:p>
          <a:p>
            <a:pPr>
              <a:buFont typeface="Wingdings" panose="05000000000000000000" pitchFamily="2" charset="2"/>
              <a:buChar char="§"/>
            </a:pPr>
            <a:endParaRPr altLang="en-US" dirty="0"/>
          </a:p>
          <a:p>
            <a:pPr>
              <a:buFont typeface="Wingdings" panose="05000000000000000000" pitchFamily="2" charset="2"/>
              <a:buChar char="§"/>
            </a:pPr>
            <a:r>
              <a:rPr lang="en-US" altLang="en-US" dirty="0"/>
              <a:t>Dedicated Hosts:--</a:t>
            </a:r>
          </a:p>
          <a:p>
            <a:pPr lvl="1"/>
            <a:r>
              <a:rPr lang="en-US" altLang="en-US" dirty="0">
                <a:solidFill>
                  <a:schemeClr val="tx1"/>
                </a:solidFill>
              </a:rPr>
              <a:t>Physical EC2 server dedicated for use .</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488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1800" dirty="0"/>
              <a:t>3.1: Amazon EC2</a:t>
            </a:r>
            <a:r>
              <a:rPr lang="en-US" altLang="en-US" sz="1800" b="1" dirty="0"/>
              <a:t/>
            </a:r>
            <a:br>
              <a:rPr lang="en-US" altLang="en-US" sz="1800" b="1" dirty="0"/>
            </a:br>
            <a:r>
              <a:rPr lang="en-US" altLang="en-US" sz="1800" b="1" dirty="0"/>
              <a:t>Amazon EC2 – Instance Types </a:t>
            </a:r>
          </a:p>
        </p:txBody>
      </p:sp>
      <p:sp>
        <p:nvSpPr>
          <p:cNvPr id="45059" name="Content Placeholder 2"/>
          <p:cNvSpPr>
            <a:spLocks noGrp="1"/>
          </p:cNvSpPr>
          <p:nvPr>
            <p:ph idx="4294967295"/>
          </p:nvPr>
        </p:nvSpPr>
        <p:spPr>
          <a:xfrm>
            <a:off x="653143" y="1439985"/>
            <a:ext cx="7597775" cy="4178300"/>
          </a:xfrm>
        </p:spPr>
        <p:txBody>
          <a:bodyPr/>
          <a:lstStyle/>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D- Density </a:t>
            </a:r>
            <a:endParaRPr altLang="en-US" dirty="0"/>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R for ram</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M for general purpose use for Application server</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C for computer means compute optimized</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G for graphics </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I for increase storage (IOPS)</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F – field programming </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T2 is lowest cost used web servers </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P2 – graphics/ general purpose CPU</a:t>
            </a:r>
          </a:p>
          <a:p>
            <a:pPr>
              <a:buFont typeface="Wingdings" panose="05000000000000000000" pitchFamily="2" charset="2"/>
              <a:buChar char="§"/>
            </a:pPr>
            <a:r>
              <a:rPr lang="en-US" dirty="0">
                <a:solidFill>
                  <a:schemeClr val="tx1"/>
                </a:solidFill>
                <a:latin typeface="Arial" panose="020B0604020202020204" pitchFamily="34" charset="0"/>
                <a:cs typeface="Arial" pitchFamily="34" charset="0"/>
              </a:rPr>
              <a:t>X1 for extra large </a:t>
            </a:r>
          </a:p>
          <a:p>
            <a:pPr>
              <a:buFont typeface="Wingdings" panose="05000000000000000000" pitchFamily="2" charset="2"/>
              <a:buChar char="§"/>
            </a:pPr>
            <a:endParaRPr lang="en-US" sz="2000" dirty="0">
              <a:solidFill>
                <a:schemeClr val="tx1"/>
              </a:solidFill>
              <a:latin typeface="Arial" panose="020B0604020202020204" pitchFamily="34" charset="0"/>
              <a:cs typeface="Arial" pitchFamily="34" charset="0"/>
            </a:endParaRPr>
          </a:p>
          <a:p>
            <a:pPr>
              <a:buFont typeface="Wingdings" panose="05000000000000000000" pitchFamily="2" charset="2"/>
              <a:buChar char="§"/>
            </a:pPr>
            <a:endParaRPr lang="en-US" altLang="en-US" sz="1446" dirty="0">
              <a:solidFill>
                <a:schemeClr val="tx1"/>
              </a:solidFill>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696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1800" dirty="0"/>
              <a:t>3.1: Amazon EC2</a:t>
            </a:r>
            <a:r>
              <a:rPr lang="en-US" altLang="en-US" sz="1800" b="1" dirty="0"/>
              <a:t/>
            </a:r>
            <a:br>
              <a:rPr lang="en-US" altLang="en-US" sz="1800" b="1" dirty="0"/>
            </a:br>
            <a:r>
              <a:rPr lang="en-US" altLang="en-US" sz="1800" b="1" dirty="0"/>
              <a:t>Amazon EC2</a:t>
            </a:r>
          </a:p>
        </p:txBody>
      </p:sp>
      <p:sp>
        <p:nvSpPr>
          <p:cNvPr id="45059" name="Content Placeholder 2"/>
          <p:cNvSpPr>
            <a:spLocks noGrp="1"/>
          </p:cNvSpPr>
          <p:nvPr>
            <p:ph idx="4294967295"/>
          </p:nvPr>
        </p:nvSpPr>
        <p:spPr>
          <a:xfrm>
            <a:off x="0" y="1312863"/>
            <a:ext cx="7597775" cy="4178300"/>
          </a:xfrm>
        </p:spPr>
        <p:txBody>
          <a:bodyPr/>
          <a:lstStyle/>
          <a:p>
            <a:pPr>
              <a:buFont typeface="Wingdings" panose="05000000000000000000" pitchFamily="2" charset="2"/>
              <a:buChar char="§"/>
            </a:pPr>
            <a:endParaRPr lang="en-US" sz="2000" dirty="0">
              <a:solidFill>
                <a:schemeClr val="tx1"/>
              </a:solidFill>
              <a:latin typeface="Arial" panose="020B0604020202020204" pitchFamily="34" charset="0"/>
              <a:cs typeface="Arial" pitchFamily="34" charset="0"/>
            </a:endParaRPr>
          </a:p>
          <a:p>
            <a:pPr>
              <a:buFont typeface="Wingdings" panose="05000000000000000000" pitchFamily="2" charset="2"/>
              <a:buChar char="§"/>
            </a:pPr>
            <a:endParaRPr lang="en-US" altLang="en-US" sz="1446" dirty="0">
              <a:solidFill>
                <a:schemeClr val="tx1"/>
              </a:solidFill>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773722" y="1527492"/>
            <a:ext cx="7731369" cy="3963305"/>
          </a:xfrm>
          <a:prstGeom prst="rect">
            <a:avLst/>
          </a:prstGeom>
          <a:noFill/>
          <a:ln>
            <a:noFill/>
          </a:ln>
        </p:spPr>
      </p:pic>
    </p:spTree>
    <p:extLst>
      <p:ext uri="{BB962C8B-B14F-4D97-AF65-F5344CB8AC3E}">
        <p14:creationId xmlns:p14="http://schemas.microsoft.com/office/powerpoint/2010/main" val="382334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57200" y="234497"/>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a:t>
            </a:r>
          </a:p>
        </p:txBody>
      </p:sp>
      <p:sp>
        <p:nvSpPr>
          <p:cNvPr id="45059" name="Content Placeholder 2"/>
          <p:cNvSpPr>
            <a:spLocks noGrp="1"/>
          </p:cNvSpPr>
          <p:nvPr>
            <p:ph idx="4294967295"/>
          </p:nvPr>
        </p:nvSpPr>
        <p:spPr>
          <a:xfrm>
            <a:off x="0" y="1312863"/>
            <a:ext cx="7597775" cy="4178300"/>
          </a:xfrm>
        </p:spPr>
        <p:txBody>
          <a:bodyPr/>
          <a:lstStyle/>
          <a:p>
            <a:pPr>
              <a:buFont typeface="Wingdings" panose="05000000000000000000" pitchFamily="2" charset="2"/>
              <a:buChar char="§"/>
            </a:pPr>
            <a:endParaRPr lang="en-US" sz="2000" dirty="0">
              <a:solidFill>
                <a:schemeClr val="tx1"/>
              </a:solidFill>
              <a:latin typeface="Arial" panose="020B0604020202020204" pitchFamily="34" charset="0"/>
              <a:cs typeface="Arial" pitchFamily="34" charset="0"/>
            </a:endParaRPr>
          </a:p>
          <a:p>
            <a:pPr>
              <a:buFont typeface="Wingdings" panose="05000000000000000000" pitchFamily="2" charset="2"/>
              <a:buChar char="§"/>
            </a:pPr>
            <a:endParaRPr lang="en-US" altLang="en-US" sz="1446" dirty="0">
              <a:solidFill>
                <a:schemeClr val="tx1"/>
              </a:solidFill>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p:nvPr/>
        </p:nvPicPr>
        <p:blipFill>
          <a:blip r:embed="rId4"/>
          <a:stretch>
            <a:fillRect/>
          </a:stretch>
        </p:blipFill>
        <p:spPr>
          <a:xfrm>
            <a:off x="773723" y="1312985"/>
            <a:ext cx="7596554" cy="4177811"/>
          </a:xfrm>
          <a:prstGeom prst="rect">
            <a:avLst/>
          </a:prstGeom>
        </p:spPr>
      </p:pic>
    </p:spTree>
    <p:extLst>
      <p:ext uri="{BB962C8B-B14F-4D97-AF65-F5344CB8AC3E}">
        <p14:creationId xmlns:p14="http://schemas.microsoft.com/office/powerpoint/2010/main" val="118580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77371" y="278040"/>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a:t>
            </a:r>
          </a:p>
        </p:txBody>
      </p:sp>
      <p:sp>
        <p:nvSpPr>
          <p:cNvPr id="45059" name="Content Placeholder 2"/>
          <p:cNvSpPr>
            <a:spLocks noGrp="1"/>
          </p:cNvSpPr>
          <p:nvPr>
            <p:ph idx="4294967295"/>
          </p:nvPr>
        </p:nvSpPr>
        <p:spPr>
          <a:xfrm>
            <a:off x="0" y="1312863"/>
            <a:ext cx="7597775" cy="4178300"/>
          </a:xfrm>
        </p:spPr>
        <p:txBody>
          <a:bodyPr/>
          <a:lstStyle/>
          <a:p>
            <a:pPr>
              <a:buFont typeface="Wingdings" panose="05000000000000000000" pitchFamily="2" charset="2"/>
              <a:buChar char="§"/>
            </a:pPr>
            <a:endParaRPr lang="en-US" sz="2000" dirty="0">
              <a:solidFill>
                <a:schemeClr val="tx1"/>
              </a:solidFill>
              <a:latin typeface="Arial" panose="020B0604020202020204" pitchFamily="34" charset="0"/>
              <a:cs typeface="Arial" pitchFamily="34" charset="0"/>
            </a:endParaRPr>
          </a:p>
          <a:p>
            <a:pPr>
              <a:buFont typeface="Wingdings" panose="05000000000000000000" pitchFamily="2" charset="2"/>
              <a:buChar char="§"/>
            </a:pPr>
            <a:endParaRPr lang="en-US" altLang="en-US" sz="1446" dirty="0">
              <a:solidFill>
                <a:schemeClr val="tx1"/>
              </a:solidFill>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p:nvPr/>
        </p:nvPicPr>
        <p:blipFill>
          <a:blip r:embed="rId4"/>
          <a:stretch>
            <a:fillRect/>
          </a:stretch>
        </p:blipFill>
        <p:spPr>
          <a:xfrm>
            <a:off x="773723" y="1465243"/>
            <a:ext cx="7731369" cy="3944039"/>
          </a:xfrm>
          <a:prstGeom prst="rect">
            <a:avLst/>
          </a:prstGeom>
        </p:spPr>
      </p:pic>
    </p:spTree>
    <p:extLst>
      <p:ext uri="{BB962C8B-B14F-4D97-AF65-F5344CB8AC3E}">
        <p14:creationId xmlns:p14="http://schemas.microsoft.com/office/powerpoint/2010/main" val="1196012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8971" y="398235"/>
            <a:ext cx="8531225" cy="855663"/>
          </a:xfrm>
        </p:spPr>
        <p:txBody>
          <a:bodyPr>
            <a:normAutofit/>
          </a:bodyPr>
          <a:lstStyle/>
          <a:p>
            <a:r>
              <a:rPr lang="en-US" sz="2000" dirty="0"/>
              <a:t>3.1: Amazon EC2</a:t>
            </a:r>
            <a:br>
              <a:rPr lang="en-US" sz="2000" dirty="0"/>
            </a:br>
            <a:r>
              <a:rPr lang="en-US" sz="2000" dirty="0"/>
              <a:t>Demo</a:t>
            </a:r>
          </a:p>
        </p:txBody>
      </p:sp>
      <p:sp>
        <p:nvSpPr>
          <p:cNvPr id="281679" name="Rectangle 79"/>
          <p:cNvSpPr>
            <a:spLocks noGrp="1"/>
          </p:cNvSpPr>
          <p:nvPr>
            <p:ph idx="4294967295"/>
          </p:nvPr>
        </p:nvSpPr>
        <p:spPr>
          <a:xfrm>
            <a:off x="812800" y="1495425"/>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Creating EC2 instance ( Refer lab book )</a:t>
            </a: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5" name="Picture 4" descr="Image result for EC2"/>
          <p:cNvPicPr/>
          <p:nvPr/>
        </p:nvPicPr>
        <p:blipFill>
          <a:blip r:embed="rId3">
            <a:extLst>
              <a:ext uri="{28A0092B-C50C-407E-A947-70E740481C1C}">
                <a14:useLocalDpi xmlns:a14="http://schemas.microsoft.com/office/drawing/2010/main" val="0"/>
              </a:ext>
            </a:extLst>
          </a:blip>
          <a:srcRect/>
          <a:stretch>
            <a:fillRect/>
          </a:stretch>
        </p:blipFill>
        <p:spPr bwMode="auto">
          <a:xfrm>
            <a:off x="1508888" y="3540508"/>
            <a:ext cx="3564645" cy="1703521"/>
          </a:xfrm>
          <a:prstGeom prst="rect">
            <a:avLst/>
          </a:prstGeom>
          <a:noFill/>
          <a:ln>
            <a:noFill/>
          </a:ln>
        </p:spPr>
      </p:pic>
    </p:spTree>
    <p:extLst>
      <p:ext uri="{BB962C8B-B14F-4D97-AF65-F5344CB8AC3E}">
        <p14:creationId xmlns:p14="http://schemas.microsoft.com/office/powerpoint/2010/main" val="3032210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48343" y="263525"/>
            <a:ext cx="8229600" cy="804863"/>
          </a:xfrm>
        </p:spPr>
        <p:txBody>
          <a:bodyPr vert="horz" lIns="84406" tIns="42203" rIns="84406" bIns="42203" rtlCol="0" anchor="ctr">
            <a:noAutofit/>
          </a:bodyPr>
          <a:lstStyle/>
          <a:p>
            <a:r>
              <a:rPr lang="en-US" altLang="en-US" b="1" dirty="0"/>
              <a:t/>
            </a:r>
            <a:br>
              <a:rPr lang="en-US" altLang="en-US" b="1" dirty="0"/>
            </a:br>
            <a:r>
              <a:rPr lang="en-US" sz="2000" dirty="0">
                <a:latin typeface="+mn-lt"/>
              </a:rPr>
              <a:t>3.2: AWS Auto Scaling</a:t>
            </a:r>
            <a:r>
              <a:rPr lang="en-US" altLang="en-US" sz="2000" b="1" dirty="0">
                <a:latin typeface="+mn-lt"/>
              </a:rPr>
              <a:t/>
            </a:r>
            <a:br>
              <a:rPr lang="en-US" altLang="en-US" sz="2000" b="1" dirty="0">
                <a:latin typeface="+mn-lt"/>
              </a:rPr>
            </a:br>
            <a:r>
              <a:rPr lang="en-US" altLang="en-US" sz="2000" b="1" dirty="0">
                <a:latin typeface="+mn-lt"/>
              </a:rPr>
              <a:t>Amazon </a:t>
            </a:r>
            <a:r>
              <a:rPr lang="en-US" sz="2000" b="1" dirty="0">
                <a:latin typeface="+mn-lt"/>
                <a:cs typeface="Arial" pitchFamily="34" charset="0"/>
              </a:rPr>
              <a:t>Auto Scaling </a:t>
            </a:r>
            <a:r>
              <a:rPr lang="en-US" b="1" dirty="0"/>
              <a:t/>
            </a:r>
            <a:br>
              <a:rPr lang="en-US" b="1" dirty="0"/>
            </a:br>
            <a:endParaRPr lang="en-US" altLang="en-US" b="1" dirty="0"/>
          </a:p>
        </p:txBody>
      </p:sp>
      <p:sp>
        <p:nvSpPr>
          <p:cNvPr id="45059" name="Content Placeholder 2"/>
          <p:cNvSpPr>
            <a:spLocks noGrp="1"/>
          </p:cNvSpPr>
          <p:nvPr>
            <p:ph idx="4294967295"/>
          </p:nvPr>
        </p:nvSpPr>
        <p:spPr>
          <a:xfrm>
            <a:off x="159657" y="1312497"/>
            <a:ext cx="7597775" cy="4178300"/>
          </a:xfrm>
        </p:spPr>
        <p:txBody>
          <a:bodyPr/>
          <a:lstStyle/>
          <a:p>
            <a:pPr lvl="1"/>
            <a:r>
              <a:rPr lang="en-US" dirty="0"/>
              <a:t>Auto Scaling allows you to scale your Amazon EC2 capacity up or down automatically according to conditions you define.</a:t>
            </a:r>
          </a:p>
          <a:p>
            <a:pPr marL="0" indent="0">
              <a:buNone/>
            </a:pPr>
            <a:endParaRPr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autoscaling"/>
          <p:cNvPicPr/>
          <p:nvPr/>
        </p:nvPicPr>
        <p:blipFill>
          <a:blip r:embed="rId4">
            <a:extLst>
              <a:ext uri="{28A0092B-C50C-407E-A947-70E740481C1C}">
                <a14:useLocalDpi xmlns:a14="http://schemas.microsoft.com/office/drawing/2010/main" val="0"/>
              </a:ext>
            </a:extLst>
          </a:blip>
          <a:srcRect/>
          <a:stretch>
            <a:fillRect/>
          </a:stretch>
        </p:blipFill>
        <p:spPr bwMode="auto">
          <a:xfrm>
            <a:off x="7452779" y="4858439"/>
            <a:ext cx="1426815" cy="1359462"/>
          </a:xfrm>
          <a:prstGeom prst="rect">
            <a:avLst/>
          </a:prstGeom>
          <a:noFill/>
          <a:ln>
            <a:noFill/>
          </a:ln>
        </p:spPr>
      </p:pic>
      <p:pic>
        <p:nvPicPr>
          <p:cNvPr id="2" name="Picture 1"/>
          <p:cNvPicPr>
            <a:picLocks noChangeAspect="1"/>
          </p:cNvPicPr>
          <p:nvPr/>
        </p:nvPicPr>
        <p:blipFill>
          <a:blip r:embed="rId5"/>
          <a:stretch>
            <a:fillRect/>
          </a:stretch>
        </p:blipFill>
        <p:spPr>
          <a:xfrm>
            <a:off x="1153673" y="1966054"/>
            <a:ext cx="5979749" cy="3524743"/>
          </a:xfrm>
          <a:prstGeom prst="rect">
            <a:avLst/>
          </a:prstGeom>
        </p:spPr>
      </p:pic>
    </p:spTree>
    <p:extLst>
      <p:ext uri="{BB962C8B-B14F-4D97-AF65-F5344CB8AC3E}">
        <p14:creationId xmlns:p14="http://schemas.microsoft.com/office/powerpoint/2010/main" val="3994490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46182" y="263525"/>
            <a:ext cx="8229600" cy="804863"/>
          </a:xfrm>
        </p:spPr>
        <p:txBody>
          <a:bodyPr vert="horz" lIns="84406" tIns="42203" rIns="84406" bIns="42203" rtlCol="0" anchor="ctr">
            <a:noAutofit/>
          </a:bodyPr>
          <a:lstStyle/>
          <a:p>
            <a:r>
              <a:rPr lang="en-US" altLang="en-US" b="1" dirty="0"/>
              <a:t/>
            </a:r>
            <a:br>
              <a:rPr lang="en-US" altLang="en-US" b="1" dirty="0"/>
            </a:br>
            <a:r>
              <a:rPr lang="en-US" sz="2000" dirty="0"/>
              <a:t>3.3: AWS Elastic Load balancing</a:t>
            </a:r>
            <a:r>
              <a:rPr lang="en-US" altLang="en-US" sz="2000" b="1" dirty="0"/>
              <a:t/>
            </a:r>
            <a:br>
              <a:rPr lang="en-US" altLang="en-US" sz="2000" b="1" dirty="0"/>
            </a:br>
            <a:r>
              <a:rPr lang="en-US" altLang="en-US" sz="2000" b="1" dirty="0"/>
              <a:t>Amazon </a:t>
            </a:r>
            <a:r>
              <a:rPr lang="en-US" sz="2000" b="1" dirty="0"/>
              <a:t>Elastic Load balancing</a:t>
            </a:r>
            <a:r>
              <a:rPr lang="en-US" b="1" dirty="0"/>
              <a:t/>
            </a:r>
            <a:br>
              <a:rPr lang="en-US" b="1" dirty="0"/>
            </a:br>
            <a:endParaRPr lang="en-US" altLang="en-US" b="1" dirty="0"/>
          </a:p>
        </p:txBody>
      </p:sp>
      <p:sp>
        <p:nvSpPr>
          <p:cNvPr id="45059" name="Content Placeholder 2"/>
          <p:cNvSpPr>
            <a:spLocks noGrp="1"/>
          </p:cNvSpPr>
          <p:nvPr>
            <p:ph idx="4294967295"/>
          </p:nvPr>
        </p:nvSpPr>
        <p:spPr>
          <a:xfrm>
            <a:off x="261257" y="1330011"/>
            <a:ext cx="7597775" cy="4178300"/>
          </a:xfrm>
        </p:spPr>
        <p:txBody>
          <a:bodyPr/>
          <a:lstStyle/>
          <a:p>
            <a:pPr>
              <a:buFont typeface="Wingdings" panose="05000000000000000000" pitchFamily="2" charset="2"/>
              <a:buChar char="§"/>
            </a:pPr>
            <a:r>
              <a:rPr lang="en-US" dirty="0"/>
              <a:t>Elastic Load Balancing automatically distributes incoming application traffic across multiple Amazon EC2 instances</a:t>
            </a:r>
            <a:r>
              <a:rPr lang="en-US" dirty="0">
                <a:solidFill>
                  <a:schemeClr val="tx1"/>
                </a:solidFill>
                <a:cs typeface="Arial" pitchFamily="34" charset="0"/>
              </a:rPr>
              <a:t>. </a:t>
            </a:r>
          </a:p>
          <a:p>
            <a:pPr marL="0" indent="0">
              <a:buNone/>
            </a:pPr>
            <a:endParaRPr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ELB"/>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5439" y="5508311"/>
            <a:ext cx="1079653" cy="848039"/>
          </a:xfrm>
          <a:prstGeom prst="rect">
            <a:avLst/>
          </a:prstGeom>
          <a:noFill/>
          <a:ln>
            <a:noFill/>
          </a:ln>
        </p:spPr>
      </p:pic>
      <p:pic>
        <p:nvPicPr>
          <p:cNvPr id="8" name="Picture 7" descr="Related image"/>
          <p:cNvPicPr/>
          <p:nvPr/>
        </p:nvPicPr>
        <p:blipFill>
          <a:blip r:embed="rId5">
            <a:extLst>
              <a:ext uri="{28A0092B-C50C-407E-A947-70E740481C1C}">
                <a14:useLocalDpi xmlns:a14="http://schemas.microsoft.com/office/drawing/2010/main" val="0"/>
              </a:ext>
            </a:extLst>
          </a:blip>
          <a:srcRect/>
          <a:stretch>
            <a:fillRect/>
          </a:stretch>
        </p:blipFill>
        <p:spPr bwMode="auto">
          <a:xfrm>
            <a:off x="936433" y="2293885"/>
            <a:ext cx="7249099" cy="2952750"/>
          </a:xfrm>
          <a:prstGeom prst="rect">
            <a:avLst/>
          </a:prstGeom>
          <a:noFill/>
          <a:ln>
            <a:noFill/>
          </a:ln>
        </p:spPr>
      </p:pic>
    </p:spTree>
    <p:extLst>
      <p:ext uri="{BB962C8B-B14F-4D97-AF65-F5344CB8AC3E}">
        <p14:creationId xmlns:p14="http://schemas.microsoft.com/office/powerpoint/2010/main" val="20593094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8343" y="412750"/>
            <a:ext cx="8531225" cy="855663"/>
          </a:xfrm>
        </p:spPr>
        <p:txBody>
          <a:bodyPr>
            <a:normAutofit/>
          </a:bodyPr>
          <a:lstStyle/>
          <a:p>
            <a:r>
              <a:rPr lang="en-US" sz="2000" dirty="0"/>
              <a:t>3.1: Amazon EC2</a:t>
            </a:r>
            <a:br>
              <a:rPr lang="en-US" sz="2000" dirty="0"/>
            </a:br>
            <a:r>
              <a:rPr lang="en-US" sz="2000" dirty="0" smtClean="0"/>
              <a:t>       Demo</a:t>
            </a:r>
            <a:endParaRPr lang="en-US" sz="2000" dirty="0"/>
          </a:p>
        </p:txBody>
      </p:sp>
      <p:sp>
        <p:nvSpPr>
          <p:cNvPr id="281679" name="Rectangle 79"/>
          <p:cNvSpPr>
            <a:spLocks noGrp="1"/>
          </p:cNvSpPr>
          <p:nvPr>
            <p:ph idx="4294967295"/>
          </p:nvPr>
        </p:nvSpPr>
        <p:spPr>
          <a:xfrm>
            <a:off x="609600" y="1495425"/>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Creating AutoScaling on EC2 instance ( Refer lab book )</a:t>
            </a: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5" name="Picture 4" descr="Image result for AWS autoscaling"/>
          <p:cNvPicPr/>
          <p:nvPr/>
        </p:nvPicPr>
        <p:blipFill>
          <a:blip r:embed="rId3">
            <a:extLst>
              <a:ext uri="{28A0092B-C50C-407E-A947-70E740481C1C}">
                <a14:useLocalDpi xmlns:a14="http://schemas.microsoft.com/office/drawing/2010/main" val="0"/>
              </a:ext>
            </a:extLst>
          </a:blip>
          <a:srcRect/>
          <a:stretch>
            <a:fillRect/>
          </a:stretch>
        </p:blipFill>
        <p:spPr bwMode="auto">
          <a:xfrm>
            <a:off x="2214390" y="3580483"/>
            <a:ext cx="2258458" cy="1674564"/>
          </a:xfrm>
          <a:prstGeom prst="rect">
            <a:avLst/>
          </a:prstGeom>
          <a:noFill/>
          <a:ln>
            <a:noFill/>
          </a:ln>
        </p:spPr>
      </p:pic>
    </p:spTree>
    <p:extLst>
      <p:ext uri="{BB962C8B-B14F-4D97-AF65-F5344CB8AC3E}">
        <p14:creationId xmlns:p14="http://schemas.microsoft.com/office/powerpoint/2010/main" val="1553742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49943" y="3111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595085" y="1437368"/>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p>
          <a:p>
            <a:pPr lvl="1"/>
            <a:r>
              <a:rPr lang="en-US" sz="1600" dirty="0">
                <a:latin typeface="Verdana" panose="020B0604030504040204" pitchFamily="34" charset="0"/>
                <a:ea typeface="Verdana" panose="020B0604030504040204" pitchFamily="34" charset="0"/>
                <a:cs typeface="Verdana" panose="020B0604030504040204" pitchFamily="34" charset="0"/>
              </a:rPr>
              <a:t>What is Amazon EC2</a:t>
            </a:r>
          </a:p>
          <a:p>
            <a:pPr lvl="1"/>
            <a:r>
              <a:rPr lang="en-US" sz="1600" dirty="0">
                <a:latin typeface="Verdana" panose="020B0604030504040204" pitchFamily="34" charset="0"/>
                <a:ea typeface="Verdana" panose="020B0604030504040204" pitchFamily="34" charset="0"/>
                <a:cs typeface="Verdana" panose="020B0604030504040204" pitchFamily="34" charset="0"/>
              </a:rPr>
              <a:t>How to demand Amazon EC2 </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Auto scaling</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Auto Load balancing</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69207"/>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1074057" y="1538968"/>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a:t>
            </a:r>
            <a:r>
              <a:rPr lang="en-US" dirty="0" smtClean="0">
                <a:latin typeface="Verdana" panose="020B0604030504040204" pitchFamily="34" charset="0"/>
                <a:ea typeface="Verdana" panose="020B0604030504040204" pitchFamily="34" charset="0"/>
                <a:cs typeface="Verdana" panose="020B0604030504040204" pitchFamily="34" charset="0"/>
              </a:rPr>
              <a:t>EC2</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Auto </a:t>
            </a:r>
            <a:r>
              <a:rPr lang="en-US" dirty="0" smtClean="0">
                <a:latin typeface="Verdana" panose="020B0604030504040204" pitchFamily="34" charset="0"/>
                <a:ea typeface="Verdana" panose="020B0604030504040204" pitchFamily="34" charset="0"/>
                <a:cs typeface="Verdana" panose="020B0604030504040204" pitchFamily="34" charset="0"/>
              </a:rPr>
              <a:t>Scaling</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Elastic Load balancing</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40179"/>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609600" y="1495425"/>
            <a:ext cx="8345714" cy="4643438"/>
          </a:xfrm>
        </p:spPr>
        <p:txBody>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Question </a:t>
            </a:r>
            <a:r>
              <a:rPr lang="en-US" dirty="0">
                <a:latin typeface="Verdana" panose="020B0604030504040204" pitchFamily="34" charset="0"/>
                <a:ea typeface="Verdana" panose="020B0604030504040204" pitchFamily="34" charset="0"/>
                <a:cs typeface="Verdana" panose="020B0604030504040204" pitchFamily="34" charset="0"/>
              </a:rPr>
              <a:t>1:   ___________ could be a virtual machine in Cloud , which could be a virtual Linux machine , window system in Server Using AWS and one can demand compute power, storage, and other services in minutes .</a:t>
            </a: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Question </a:t>
            </a:r>
            <a:r>
              <a:rPr lang="en-US" sz="1800" dirty="0">
                <a:latin typeface="Verdana" panose="020B0604030504040204" pitchFamily="34" charset="0"/>
                <a:ea typeface="Verdana" panose="020B0604030504040204" pitchFamily="34" charset="0"/>
                <a:cs typeface="Verdana" panose="020B0604030504040204" pitchFamily="34" charset="0"/>
              </a:rPr>
              <a:t>2 : _________ is particularly well suited for applications which experience hourly, daily, or weekly variability in usage.</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69207"/>
            <a:ext cx="8531225" cy="855663"/>
          </a:xfrm>
        </p:spPr>
        <p:txBody>
          <a:bodyPr>
            <a:normAutofit/>
          </a:bodyPr>
          <a:lstStyle/>
          <a:p>
            <a:r>
              <a:rPr lang="en-US" sz="2000" dirty="0"/>
              <a:t>Review – Questions</a:t>
            </a:r>
          </a:p>
        </p:txBody>
      </p:sp>
      <p:sp>
        <p:nvSpPr>
          <p:cNvPr id="4" name="Content Placeholder 3"/>
          <p:cNvSpPr>
            <a:spLocks noGrp="1"/>
          </p:cNvSpPr>
          <p:nvPr>
            <p:ph idx="4294967295"/>
          </p:nvPr>
        </p:nvSpPr>
        <p:spPr>
          <a:xfrm>
            <a:off x="841828" y="1437368"/>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automatically distributes incoming application traffic across multiple Amazon EC2 instances</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5: Which of the followings are  an Amazon EC2 Options?</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1 : On demand</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2 : SPOT</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3 : Reserved</a:t>
            </a:r>
          </a:p>
          <a:p>
            <a:pPr marL="174625" lvl="1" indent="0">
              <a:buNone/>
            </a:pPr>
            <a:r>
              <a:rPr lang="en-US" sz="1800" dirty="0">
                <a:latin typeface="Verdana" panose="020B0604030504040204" pitchFamily="34" charset="0"/>
                <a:ea typeface="Verdana" panose="020B0604030504040204" pitchFamily="34" charset="0"/>
                <a:cs typeface="Verdana" panose="020B0604030504040204" pitchFamily="34" charset="0"/>
              </a:rPr>
              <a:t>Option 4 : All of the above</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667657" y="263525"/>
            <a:ext cx="8229600" cy="804863"/>
          </a:xfrm>
        </p:spPr>
        <p:txBody>
          <a:bodyPr vert="horz" lIns="84406" tIns="42203" rIns="84406" bIns="42203" rtlCol="0" anchor="ctr">
            <a:noAutofit/>
          </a:bodyPr>
          <a:lstStyle/>
          <a:p>
            <a:r>
              <a:rPr lang="en-US" sz="2000" dirty="0"/>
              <a:t>3.1: Amazon EC2</a:t>
            </a:r>
            <a:br>
              <a:rPr lang="en-US" sz="2000" dirty="0"/>
            </a:br>
            <a:r>
              <a:rPr lang="en-US" altLang="en-US" sz="2000" b="1" dirty="0"/>
              <a:t>AWS 360</a:t>
            </a:r>
            <a:r>
              <a:rPr lang="en-US" altLang="en-US" sz="2000" b="1" baseline="30000" dirty="0"/>
              <a:t>0</a:t>
            </a:r>
            <a:r>
              <a:rPr lang="en-US" altLang="en-US" sz="2000" b="1" dirty="0"/>
              <a:t> View</a:t>
            </a:r>
          </a:p>
        </p:txBody>
      </p:sp>
      <p:pic>
        <p:nvPicPr>
          <p:cNvPr id="12290" name="Picture 2"/>
          <p:cNvPicPr>
            <a:picLocks noChangeAspect="1" noChangeArrowheads="1"/>
          </p:cNvPicPr>
          <p:nvPr/>
        </p:nvPicPr>
        <p:blipFill>
          <a:blip r:embed="rId2"/>
          <a:srcRect/>
          <a:stretch>
            <a:fillRect/>
          </a:stretch>
        </p:blipFill>
        <p:spPr bwMode="auto">
          <a:xfrm>
            <a:off x="1074128" y="1286608"/>
            <a:ext cx="7020657" cy="4142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48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17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523301" y="284797"/>
            <a:ext cx="8229600" cy="804863"/>
          </a:xfrm>
        </p:spPr>
        <p:txBody>
          <a:bodyPr vert="horz" lIns="84406" tIns="42203" rIns="84406" bIns="42203" rtlCol="0" anchor="ctr">
            <a:noAutofit/>
          </a:bodyPr>
          <a:lstStyle/>
          <a:p>
            <a:r>
              <a:rPr lang="en-US" sz="2000" dirty="0"/>
              <a:t>3.1: Amazon EC2</a:t>
            </a:r>
            <a:br>
              <a:rPr lang="en-US" sz="2000" dirty="0"/>
            </a:br>
            <a:r>
              <a:rPr lang="en-US" altLang="en-US" sz="2000" b="1" dirty="0"/>
              <a:t>AWS 360</a:t>
            </a:r>
            <a:r>
              <a:rPr lang="en-US" altLang="en-US" sz="2000" b="1" baseline="30000" dirty="0"/>
              <a:t>0</a:t>
            </a:r>
            <a:r>
              <a:rPr lang="en-US" altLang="en-US" sz="2000" b="1" dirty="0"/>
              <a:t> View</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compute"/>
          <p:cNvPicPr/>
          <p:nvPr/>
        </p:nvPicPr>
        <p:blipFill>
          <a:blip r:embed="rId3">
            <a:extLst>
              <a:ext uri="{28A0092B-C50C-407E-A947-70E740481C1C}">
                <a14:useLocalDpi xmlns:a14="http://schemas.microsoft.com/office/drawing/2010/main" val="0"/>
              </a:ext>
            </a:extLst>
          </a:blip>
          <a:srcRect/>
          <a:stretch>
            <a:fillRect/>
          </a:stretch>
        </p:blipFill>
        <p:spPr bwMode="auto">
          <a:xfrm>
            <a:off x="859316" y="1089660"/>
            <a:ext cx="7557571" cy="4528625"/>
          </a:xfrm>
          <a:prstGeom prst="rect">
            <a:avLst/>
          </a:prstGeom>
          <a:noFill/>
          <a:ln>
            <a:noFill/>
          </a:ln>
        </p:spPr>
      </p:pic>
    </p:spTree>
    <p:extLst>
      <p:ext uri="{BB962C8B-B14F-4D97-AF65-F5344CB8AC3E}">
        <p14:creationId xmlns:p14="http://schemas.microsoft.com/office/powerpoint/2010/main" val="402539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457200" y="249011"/>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Compute Services</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86" y="1234962"/>
            <a:ext cx="8331628" cy="4388076"/>
          </a:xfrm>
          <a:prstGeom prst="rect">
            <a:avLst/>
          </a:prstGeom>
        </p:spPr>
      </p:pic>
    </p:spTree>
    <p:extLst>
      <p:ext uri="{BB962C8B-B14F-4D97-AF65-F5344CB8AC3E}">
        <p14:creationId xmlns:p14="http://schemas.microsoft.com/office/powerpoint/2010/main" val="376366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Web Services Cloud Platform</a:t>
            </a:r>
          </a:p>
        </p:txBody>
      </p:sp>
      <p:sp>
        <p:nvSpPr>
          <p:cNvPr id="45059" name="Content Placeholder 2"/>
          <p:cNvSpPr>
            <a:spLocks noGrp="1"/>
          </p:cNvSpPr>
          <p:nvPr>
            <p:ph idx="4294967295"/>
          </p:nvPr>
        </p:nvSpPr>
        <p:spPr>
          <a:xfrm>
            <a:off x="609600" y="1327377"/>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AWS is a comprehensive cloud services platform that offers </a:t>
            </a:r>
          </a:p>
          <a:p>
            <a:pPr lvl="1"/>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compute power</a:t>
            </a:r>
          </a:p>
          <a:p>
            <a:pPr lvl="1"/>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storage</a:t>
            </a:r>
          </a:p>
          <a:p>
            <a:pPr lvl="1"/>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content delivery</a:t>
            </a:r>
          </a:p>
          <a:p>
            <a:pPr lvl="1"/>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 and other functionality </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organizations can use to deploy applications and services cost-effectively—with flexibility, scalability, and reliability. </a:t>
            </a:r>
          </a:p>
          <a:p>
            <a:endParaRPr lang="en-US" alt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As per the  requirement, one can proactively address the</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internal plans and react to external demands when you</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   choose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103"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95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69257" y="263525"/>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a:t>
            </a:r>
          </a:p>
        </p:txBody>
      </p:sp>
      <p:sp>
        <p:nvSpPr>
          <p:cNvPr id="45059" name="Content Placeholder 2"/>
          <p:cNvSpPr>
            <a:spLocks noGrp="1"/>
          </p:cNvSpPr>
          <p:nvPr>
            <p:ph idx="4294967295"/>
          </p:nvPr>
        </p:nvSpPr>
        <p:spPr>
          <a:xfrm>
            <a:off x="667657" y="1283835"/>
            <a:ext cx="7597775" cy="4178300"/>
          </a:xfrm>
        </p:spPr>
        <p:txBody>
          <a:bodyPr>
            <a:normAutofit/>
          </a:bodyPr>
          <a:lstStyle/>
          <a:p>
            <a:r>
              <a:rPr altLang="en-US" dirty="0"/>
              <a:t>Amazon EC2 – Amazon Elastic Compute Cloud </a:t>
            </a:r>
            <a:endParaRPr lang="en-US" altLang="en-US" dirty="0"/>
          </a:p>
          <a:p>
            <a:pPr marL="0" indent="0">
              <a:buNone/>
            </a:pPr>
            <a:endParaRPr altLang="en-US" dirty="0"/>
          </a:p>
          <a:p>
            <a:r>
              <a:rPr lang="en-US" dirty="0"/>
              <a:t>It is a web service which provides resizable compute capacity in the cloud</a:t>
            </a:r>
            <a:r>
              <a:rPr altLang="en-US" dirty="0"/>
              <a:t>.</a:t>
            </a:r>
            <a:endParaRPr lang="en-US" altLang="en-US" dirty="0"/>
          </a:p>
          <a:p>
            <a:pPr marL="0" indent="0">
              <a:buNone/>
            </a:pPr>
            <a:endParaRPr altLang="en-US" dirty="0"/>
          </a:p>
          <a:p>
            <a:r>
              <a:rPr lang="en-US" dirty="0"/>
              <a:t>It is designed to make web-scale computing easier for developers and system administrators. </a:t>
            </a:r>
          </a:p>
          <a:p>
            <a:pPr marL="0" indent="0">
              <a:buNone/>
            </a:pPr>
            <a:endParaRPr lang="en-US" dirty="0"/>
          </a:p>
          <a:p>
            <a:r>
              <a:rPr lang="en-US" dirty="0"/>
              <a:t>Amazon EC2’s simple web service interface allows you to obtain and configure capacity with minimal friction</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49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a:t>
            </a:r>
          </a:p>
        </p:txBody>
      </p:sp>
      <p:sp>
        <p:nvSpPr>
          <p:cNvPr id="45059" name="Content Placeholder 2"/>
          <p:cNvSpPr>
            <a:spLocks noGrp="1"/>
          </p:cNvSpPr>
          <p:nvPr>
            <p:ph idx="4294967295"/>
          </p:nvPr>
        </p:nvSpPr>
        <p:spPr>
          <a:xfrm>
            <a:off x="479181" y="1210582"/>
            <a:ext cx="8316476" cy="4178300"/>
          </a:xfrm>
        </p:spPr>
        <p:txBody>
          <a:bodyPr>
            <a:noAutofit/>
          </a:bodyPr>
          <a:lstStyle/>
          <a:p>
            <a:r>
              <a:rPr lang="en-US" dirty="0"/>
              <a:t>It provides you with complete control of your computing resources and lets you run on Amazon’s proven computing environment</a:t>
            </a:r>
            <a:r>
              <a:rPr lang="en-US" dirty="0">
                <a:solidFill>
                  <a:schemeClr val="tx1"/>
                </a:solidFill>
                <a:cs typeface="Arial" pitchFamily="34" charset="0"/>
              </a:rPr>
              <a:t>. </a:t>
            </a:r>
          </a:p>
          <a:p>
            <a:pPr marL="0" indent="0">
              <a:buNone/>
            </a:pPr>
            <a:endParaRPr lang="en-US" dirty="0">
              <a:solidFill>
                <a:schemeClr val="tx1"/>
              </a:solidFill>
              <a:cs typeface="Arial" pitchFamily="34" charset="0"/>
            </a:endParaRPr>
          </a:p>
          <a:p>
            <a:r>
              <a:rPr lang="en-US" dirty="0">
                <a:solidFill>
                  <a:schemeClr val="tx1"/>
                </a:solidFill>
                <a:cs typeface="Arial" pitchFamily="34" charset="0"/>
              </a:rPr>
              <a:t> </a:t>
            </a:r>
            <a:r>
              <a:rPr lang="en-US" dirty="0"/>
              <a:t>Amazon EC2 changes the economics of computing by allowing you to pay only for capacity that you actually use.</a:t>
            </a:r>
          </a:p>
          <a:p>
            <a:endParaRPr lang="en-US" dirty="0"/>
          </a:p>
          <a:p>
            <a:r>
              <a:rPr lang="en-US" dirty="0"/>
              <a:t>It could be a virtual machine in Cloud . it could be a virtual Linux machine , window system in Server</a:t>
            </a:r>
            <a:r>
              <a:rPr lang="en-US" dirty="0" smtClean="0"/>
              <a:t>.</a:t>
            </a:r>
          </a:p>
          <a:p>
            <a:endParaRPr lang="en-US" dirty="0"/>
          </a:p>
          <a:p>
            <a:r>
              <a:rPr lang="en-US" dirty="0"/>
              <a:t>It gives complete environment setup .</a:t>
            </a:r>
          </a:p>
          <a:p>
            <a:endParaRPr lang="en-US" altLang="en-US" dirty="0"/>
          </a:p>
          <a:p>
            <a:r>
              <a:rPr lang="en-US" altLang="en-US" dirty="0"/>
              <a:t>A dynamic website uses server-side processing to build </a:t>
            </a:r>
          </a:p>
          <a:p>
            <a:pPr marL="0" indent="0">
              <a:buNone/>
            </a:pPr>
            <a:r>
              <a:rPr lang="en-US" altLang="en-US" dirty="0"/>
              <a:t> </a:t>
            </a:r>
            <a:r>
              <a:rPr lang="en-US" altLang="en-US" dirty="0" smtClean="0"/>
              <a:t>pages </a:t>
            </a:r>
            <a:r>
              <a:rPr lang="en-US" altLang="en-US" dirty="0"/>
              <a:t>that are customized to visitor's requests</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380" y="4258338"/>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51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19983"/>
            <a:ext cx="8229600" cy="804863"/>
          </a:xfrm>
        </p:spPr>
        <p:txBody>
          <a:bodyPr vert="horz" lIns="84406" tIns="42203" rIns="84406" bIns="42203" rtlCol="0" anchor="ctr">
            <a:noAutofit/>
          </a:bodyPr>
          <a:lstStyle/>
          <a:p>
            <a:r>
              <a:rPr lang="en-US" sz="2000" dirty="0"/>
              <a:t>3.1: Amazon EC2</a:t>
            </a:r>
            <a:r>
              <a:rPr lang="en-US" altLang="en-US" sz="2000" b="1" dirty="0"/>
              <a:t/>
            </a:r>
            <a:br>
              <a:rPr lang="en-US" altLang="en-US" sz="2000" b="1" dirty="0"/>
            </a:br>
            <a:r>
              <a:rPr lang="en-US" altLang="en-US" sz="2000" b="1" dirty="0"/>
              <a:t>Amazon EC2 – Container(ECC) </a:t>
            </a:r>
          </a:p>
        </p:txBody>
      </p:sp>
      <p:sp>
        <p:nvSpPr>
          <p:cNvPr id="45059" name="Content Placeholder 2"/>
          <p:cNvSpPr>
            <a:spLocks noGrp="1"/>
          </p:cNvSpPr>
          <p:nvPr>
            <p:ph idx="4294967295"/>
          </p:nvPr>
        </p:nvSpPr>
        <p:spPr>
          <a:xfrm>
            <a:off x="479181" y="1312863"/>
            <a:ext cx="7597775" cy="4178300"/>
          </a:xfrm>
        </p:spPr>
        <p:txBody>
          <a:bodyPr>
            <a:normAutofit/>
          </a:bodyPr>
          <a:lstStyle/>
          <a:p>
            <a:r>
              <a:rPr altLang="en-US" dirty="0"/>
              <a:t>Dynamic websites require server-side technologies such as PHP, Java, or .NET</a:t>
            </a:r>
            <a:endParaRPr lang="en-US" altLang="en-US" dirty="0"/>
          </a:p>
          <a:p>
            <a:pPr marL="0" indent="0">
              <a:buNone/>
            </a:pPr>
            <a:endParaRPr altLang="en-US" dirty="0"/>
          </a:p>
          <a:p>
            <a:r>
              <a:rPr altLang="en-US" dirty="0"/>
              <a:t>Launches a virtual server that runs your web server and performs server-side processing.</a:t>
            </a:r>
            <a:endParaRPr lang="en-US" altLang="en-US" dirty="0"/>
          </a:p>
          <a:p>
            <a:pPr marL="0" indent="0">
              <a:buNone/>
            </a:pPr>
            <a:endParaRPr altLang="en-US" dirty="0"/>
          </a:p>
          <a:p>
            <a:r>
              <a:rPr altLang="en-US" dirty="0"/>
              <a:t>You can run your database on this server or on Amazon Relational Database Service (Amazon RDS).</a:t>
            </a:r>
            <a:endParaRPr lang="en-US" altLang="en-US" dirty="0"/>
          </a:p>
          <a:p>
            <a:pPr marL="0" indent="0">
              <a:buNone/>
            </a:pPr>
            <a:endParaRPr altLang="en-US" dirty="0"/>
          </a:p>
          <a:p>
            <a:r>
              <a:rPr altLang="en-US" dirty="0"/>
              <a:t>Free Usage - YES</a:t>
            </a:r>
          </a:p>
          <a:p>
            <a:pPr lvl="1" defTabSz="844083"/>
            <a:r>
              <a:rPr lang="en-US" altLang="en-US" sz="1800" dirty="0">
                <a:solidFill>
                  <a:schemeClr val="tx1"/>
                </a:solidFill>
              </a:rPr>
              <a:t>750 hours per month of a t1.micro instance</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19292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28B1C4-D06C-4C9F-B4B7-3C8B78F676B3}"/>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23986</TotalTime>
  <Words>1668</Words>
  <Application>Microsoft Office PowerPoint</Application>
  <PresentationFormat>On-screen Show (4:3)</PresentationFormat>
  <Paragraphs>172</Paragraphs>
  <Slides>21</Slides>
  <Notes>18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35" baseType="lpstr">
      <vt:lpstr>Arial</vt:lpstr>
      <vt:lpstr>Candara</vt:lpstr>
      <vt:lpstr>ＭＳ Ｐゴシック</vt:lpstr>
      <vt:lpstr>Verdana</vt:lpstr>
      <vt:lpstr>Helvetica Light</vt:lpstr>
      <vt:lpstr>Calibri</vt:lpstr>
      <vt:lpstr>Georgia</vt:lpstr>
      <vt:lpstr>Wingdings</vt:lpstr>
      <vt:lpstr>2_Corporate Presentation Template (4x3 - Normal)</vt:lpstr>
      <vt:lpstr>Capgemini 2017_Cover slides</vt:lpstr>
      <vt:lpstr>Section slides</vt:lpstr>
      <vt:lpstr>Content Layouts</vt:lpstr>
      <vt:lpstr>Content and Image Layouts</vt:lpstr>
      <vt:lpstr>think-cell Slide</vt:lpstr>
      <vt:lpstr>AWS Compute services  </vt:lpstr>
      <vt:lpstr>Lesson Objectives</vt:lpstr>
      <vt:lpstr>3.1: Amazon EC2 AWS 3600 View</vt:lpstr>
      <vt:lpstr>3.1: Amazon EC2 AWS 3600 View</vt:lpstr>
      <vt:lpstr>3.1: Amazon EC2 Compute Services</vt:lpstr>
      <vt:lpstr>3.1: Amazon EC2 Amazon Web Services Cloud Platform</vt:lpstr>
      <vt:lpstr>3.1: Amazon EC2 Amazon EC2</vt:lpstr>
      <vt:lpstr>3.1: Amazon EC2 Amazon EC2</vt:lpstr>
      <vt:lpstr>3.1: Amazon EC2 Amazon EC2 – Container(ECC) </vt:lpstr>
      <vt:lpstr>3.1: Amazon EC2 Amazon EC2 – OPTIONS </vt:lpstr>
      <vt:lpstr>3.1: Amazon EC2 Amazon EC2 – Instance Types </vt:lpstr>
      <vt:lpstr>3.1: Amazon EC2 Amazon EC2</vt:lpstr>
      <vt:lpstr>3.1: Amazon EC2 Amazon EC2</vt:lpstr>
      <vt:lpstr>3.1: Amazon EC2 Amazon EC2</vt:lpstr>
      <vt:lpstr>3.1: Amazon EC2 Demo</vt:lpstr>
      <vt:lpstr> 3.2: AWS Auto Scaling Amazon Auto Scaling  </vt:lpstr>
      <vt:lpstr> 3.3: AWS Elastic Load balancing Amazon Elastic Load balancing </vt:lpstr>
      <vt:lpstr>3.1: Amazon EC2        Demo</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Coimpute Service</dc:title>
  <dc:creator>iGATE</dc:creator>
  <cp:lastModifiedBy>shankar</cp:lastModifiedBy>
  <cp:revision>394</cp:revision>
  <dcterms:created xsi:type="dcterms:W3CDTF">2012-05-18T02:59:15Z</dcterms:created>
  <dcterms:modified xsi:type="dcterms:W3CDTF">2018-06-14T05:52:44Z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